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6" r:id="rId4"/>
    <p:sldId id="267" r:id="rId5"/>
    <p:sldId id="259" r:id="rId6"/>
    <p:sldId id="261" r:id="rId7"/>
    <p:sldId id="262" r:id="rId8"/>
    <p:sldId id="263" r:id="rId9"/>
    <p:sldId id="264" r:id="rId10"/>
    <p:sldId id="260" r:id="rId11"/>
    <p:sldId id="268" r:id="rId12"/>
    <p:sldId id="265" r:id="rId13"/>
    <p:sldId id="25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3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A0A9E-17F6-47E1-9948-AB7ED751F555}" type="datetimeFigureOut">
              <a:rPr lang="en-US" smtClean="0"/>
              <a:pPr/>
              <a:t>8/20/2022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DDAF7-9207-4EA9-BE46-9B4212A335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DDAF7-9207-4EA9-BE46-9B4212A335F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DDAF7-9207-4EA9-BE46-9B4212A335F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DDAF7-9207-4EA9-BE46-9B4212A335F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DDAF7-9207-4EA9-BE46-9B4212A335F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DDAF7-9207-4EA9-BE46-9B4212A335F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DDAF7-9207-4EA9-BE46-9B4212A335F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DDAF7-9207-4EA9-BE46-9B4212A335F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DDAF7-9207-4EA9-BE46-9B4212A335F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3AAE6-CC7D-4CB7-A15C-0DB0E230541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3AAE6-CC7D-4CB7-A15C-0DB0E230541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3AAE6-CC7D-4CB7-A15C-0DB0E230541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3AAE6-CC7D-4CB7-A15C-0DB0E230541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3AAE6-CC7D-4CB7-A15C-0DB0E230541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8C2B7-898B-4036-9666-8CEFAA38849C}" type="datetimeFigureOut">
              <a:rPr lang="en-US" smtClean="0"/>
              <a:pPr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9A7D-5B57-4752-BB42-1242CDDE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8C2B7-898B-4036-9666-8CEFAA38849C}" type="datetimeFigureOut">
              <a:rPr lang="en-US" smtClean="0"/>
              <a:pPr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9A7D-5B57-4752-BB42-1242CDDE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8C2B7-898B-4036-9666-8CEFAA38849C}" type="datetimeFigureOut">
              <a:rPr lang="en-US" smtClean="0"/>
              <a:pPr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9A7D-5B57-4752-BB42-1242CDDE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8C2B7-898B-4036-9666-8CEFAA38849C}" type="datetimeFigureOut">
              <a:rPr lang="en-US" smtClean="0"/>
              <a:pPr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9A7D-5B57-4752-BB42-1242CDDE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8C2B7-898B-4036-9666-8CEFAA38849C}" type="datetimeFigureOut">
              <a:rPr lang="en-US" smtClean="0"/>
              <a:pPr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9A7D-5B57-4752-BB42-1242CDDE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8C2B7-898B-4036-9666-8CEFAA38849C}" type="datetimeFigureOut">
              <a:rPr lang="en-US" smtClean="0"/>
              <a:pPr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9A7D-5B57-4752-BB42-1242CDDE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8C2B7-898B-4036-9666-8CEFAA38849C}" type="datetimeFigureOut">
              <a:rPr lang="en-US" smtClean="0"/>
              <a:pPr/>
              <a:t>8/20/2022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9A7D-5B57-4752-BB42-1242CDDE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8C2B7-898B-4036-9666-8CEFAA38849C}" type="datetimeFigureOut">
              <a:rPr lang="en-US" smtClean="0"/>
              <a:pPr/>
              <a:t>8/20/2022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9A7D-5B57-4752-BB42-1242CDDE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8C2B7-898B-4036-9666-8CEFAA38849C}" type="datetimeFigureOut">
              <a:rPr lang="en-US" smtClean="0"/>
              <a:pPr/>
              <a:t>8/20/2022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9A7D-5B57-4752-BB42-1242CDDE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8C2B7-898B-4036-9666-8CEFAA38849C}" type="datetimeFigureOut">
              <a:rPr lang="en-US" smtClean="0"/>
              <a:pPr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9A7D-5B57-4752-BB42-1242CDDE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8C2B7-898B-4036-9666-8CEFAA38849C}" type="datetimeFigureOut">
              <a:rPr lang="en-US" smtClean="0"/>
              <a:pPr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C9A7D-5B57-4752-BB42-1242CDDE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8C2B7-898B-4036-9666-8CEFAA38849C}" type="datetimeFigureOut">
              <a:rPr lang="en-US" smtClean="0"/>
              <a:pPr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C9A7D-5B57-4752-BB42-1242CDDE3D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7Zoc5fgoOA&amp;vl=en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youtube.com/watch?v=y6E1L6KVwYw" TargetMode="External"/><Relationship Id="rId4" Type="http://schemas.openxmlformats.org/officeDocument/2006/relationships/hyperlink" Target="https://www.youtube.com/watch?v=F7gaotuWdPk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Europe orthographic Caucasus Urals boundary (with borders)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6" name="AutoShape 4" descr="Europe continent is divided by country on globe - 13659592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8" name="AutoShape 6" descr="https://edoc.coe.int/10944/map-of-the-council-of-europe-47-member-state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0" name="AutoShape 8" descr="Children Looking at Glob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" name="AutoShape 10" descr="https://blog.edmentum.com/sites/blog.edmentum.com/files/styles/blog_image/public/images/EducationCityCrossCurricularActivities.png?itok=6jIscoD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Picture 9" descr="EducationCityCrossCurricularActivitie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4600" y="1905000"/>
            <a:ext cx="4343400" cy="2832652"/>
          </a:xfrm>
          <a:prstGeom prst="rect">
            <a:avLst/>
          </a:prstGeom>
        </p:spPr>
      </p:pic>
      <p:sp>
        <p:nvSpPr>
          <p:cNvPr id="3084" name="AutoShape 12" descr="https://adm.sumterschools.net/wp-content/uploads/sites/22/2019/08/T-M-1118-Social-Studies-Display-Banner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11" descr="T-M-1118-Social-Studies-Display-Banne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0" y="228600"/>
            <a:ext cx="4610910" cy="13716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85800" y="5181600"/>
            <a:ext cx="8077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Week at a Glance for Social Studies</a:t>
            </a:r>
          </a:p>
          <a:p>
            <a:pPr algn="ctr"/>
            <a:r>
              <a:rPr lang="en-US" sz="4000" dirty="0" smtClean="0"/>
              <a:t>August 22-26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533400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Century Gothic" pitchFamily="34" charset="0"/>
              </a:rPr>
              <a:t>Resources for Unit 1: Europe</a:t>
            </a:r>
            <a:endParaRPr lang="en-US" sz="3600" b="1" dirty="0">
              <a:latin typeface="Century Gothic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/>
              </a:rPr>
              <a:t>Countries of Europe   </a:t>
            </a:r>
            <a:endParaRPr lang="en-US" dirty="0"/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0"/>
            <a:ext cx="5715000" cy="0"/>
          </a:xfrm>
          <a:prstGeom prst="rect">
            <a:avLst/>
          </a:prstGeom>
          <a:solidFill>
            <a:srgbClr val="F9F9F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rgbClr val="EEEEEE"/>
                </a:solidFill>
                <a:effectLst/>
                <a:latin typeface="YouTube Noto"/>
                <a:cs typeface="Arial" pitchFamily="34" charset="0"/>
              </a:rPr>
              <a:t/>
            </a:r>
            <a:b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rgbClr val="EEEEEE"/>
                </a:solidFill>
                <a:effectLst/>
                <a:latin typeface="YouTube Noto"/>
                <a:cs typeface="Arial" pitchFamily="34" charset="0"/>
              </a:rPr>
            </a:br>
            <a:endParaRPr kumimoji="0" lang="en-US" sz="800" b="0" i="0" u="none" strike="noStrike" cap="none" normalizeH="0" baseline="0" smtClean="0">
              <a:ln>
                <a:noFill/>
              </a:ln>
              <a:solidFill>
                <a:srgbClr val="EEEEEE"/>
              </a:solidFill>
              <a:effectLst/>
              <a:latin typeface="YouTube Noto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5715000" cy="0"/>
          </a:xfrm>
          <a:prstGeom prst="rect">
            <a:avLst/>
          </a:prstGeom>
          <a:solidFill>
            <a:srgbClr val="F9F9F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9F9F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5500688" cy="0"/>
          </a:xfrm>
          <a:prstGeom prst="rect">
            <a:avLst/>
          </a:prstGeom>
          <a:solidFill>
            <a:srgbClr val="F9F9F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251460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4"/>
              </a:rPr>
              <a:t>Physical Geography of Europe Part 1- Landforms and Waterways</a:t>
            </a:r>
            <a:endParaRPr lang="en-US" dirty="0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0"/>
            <a:ext cx="5715000" cy="0"/>
          </a:xfrm>
          <a:prstGeom prst="rect">
            <a:avLst/>
          </a:prstGeom>
          <a:solidFill>
            <a:srgbClr val="F9F9F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rgbClr val="EEEEEE"/>
                </a:solidFill>
                <a:effectLst/>
                <a:latin typeface="YouTube Noto"/>
                <a:cs typeface="Arial" pitchFamily="34" charset="0"/>
              </a:rPr>
              <a:t/>
            </a:r>
            <a:br>
              <a:rPr kumimoji="0" lang="en-US" sz="800" b="0" i="0" u="none" strike="noStrike" cap="none" normalizeH="0" baseline="0" smtClean="0">
                <a:ln>
                  <a:noFill/>
                </a:ln>
                <a:solidFill>
                  <a:srgbClr val="EEEEEE"/>
                </a:solidFill>
                <a:effectLst/>
                <a:latin typeface="YouTube Noto"/>
                <a:cs typeface="Arial" pitchFamily="34" charset="0"/>
              </a:rPr>
            </a:br>
            <a:endParaRPr kumimoji="0" lang="en-US" sz="800" b="0" i="0" u="none" strike="noStrike" cap="none" normalizeH="0" baseline="0" smtClean="0">
              <a:ln>
                <a:noFill/>
              </a:ln>
              <a:solidFill>
                <a:srgbClr val="EEEEEE"/>
              </a:solidFill>
              <a:effectLst/>
              <a:latin typeface="YouTube Noto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0" y="0"/>
            <a:ext cx="5500688" cy="0"/>
          </a:xfrm>
          <a:prstGeom prst="rect">
            <a:avLst/>
          </a:prstGeom>
          <a:solidFill>
            <a:srgbClr val="F9F9F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14400" y="3200400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5"/>
              </a:rPr>
              <a:t>17 Most Beautiful Countries in Europe – Travel Video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lank-map-of-europ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71600" y="457200"/>
            <a:ext cx="6019800" cy="5959603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Europe orthographic Caucasus Urals boundary (with borders).svg"/>
          <p:cNvSpPr>
            <a:spLocks noChangeAspect="1" noChangeArrowheads="1"/>
          </p:cNvSpPr>
          <p:nvPr/>
        </p:nvSpPr>
        <p:spPr bwMode="auto">
          <a:xfrm>
            <a:off x="155575" y="1033541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 descr="Europe_orthographic_Caucasus_Urals_boundary_(with_borders).sv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86600" y="304800"/>
            <a:ext cx="1752600" cy="1752600"/>
          </a:xfrm>
          <a:prstGeom prst="rect">
            <a:avLst/>
          </a:prstGeom>
        </p:spPr>
      </p:pic>
      <p:sp>
        <p:nvSpPr>
          <p:cNvPr id="3076" name="AutoShape 4" descr="Europe continent is divided by country on globe - 136595922"/>
          <p:cNvSpPr>
            <a:spLocks noChangeAspect="1" noChangeArrowheads="1"/>
          </p:cNvSpPr>
          <p:nvPr/>
        </p:nvSpPr>
        <p:spPr bwMode="auto">
          <a:xfrm>
            <a:off x="155575" y="1033541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8" name="AutoShape 6" descr="https://edoc.coe.int/10944/map-of-the-council-of-europe-47-member-states.jpg"/>
          <p:cNvSpPr>
            <a:spLocks noChangeAspect="1" noChangeArrowheads="1"/>
          </p:cNvSpPr>
          <p:nvPr/>
        </p:nvSpPr>
        <p:spPr bwMode="auto">
          <a:xfrm>
            <a:off x="155575" y="1033541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0" name="AutoShape 8" descr="Children Looking at Globe"/>
          <p:cNvSpPr>
            <a:spLocks noChangeAspect="1" noChangeArrowheads="1"/>
          </p:cNvSpPr>
          <p:nvPr/>
        </p:nvSpPr>
        <p:spPr bwMode="auto">
          <a:xfrm>
            <a:off x="63500" y="1041479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" name="AutoShape 10" descr="https://blog.edmentum.com/sites/blog.edmentum.com/files/styles/blog_image/public/images/EducationCityCrossCurricularActivities.png?itok=6jIscoDf"/>
          <p:cNvSpPr>
            <a:spLocks noChangeAspect="1" noChangeArrowheads="1"/>
          </p:cNvSpPr>
          <p:nvPr/>
        </p:nvSpPr>
        <p:spPr bwMode="auto">
          <a:xfrm>
            <a:off x="155575" y="1033541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990600"/>
            <a:ext cx="61722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u="sng" dirty="0" smtClean="0"/>
              <a:t>SS6H3</a:t>
            </a:r>
            <a:r>
              <a:rPr lang="en-US" sz="1100" b="1" dirty="0" smtClean="0"/>
              <a:t> Explain conflict and change in Europe.</a:t>
            </a:r>
          </a:p>
          <a:p>
            <a:r>
              <a:rPr lang="en-US" sz="1100" dirty="0" smtClean="0"/>
              <a:t>a. Describe the aftermath of World War I: the rise of communism, the Treaty of Versailles, the rise of Nazism, and worldwide depression.</a:t>
            </a:r>
            <a:endParaRPr lang="en-US" sz="1100" dirty="0"/>
          </a:p>
        </p:txBody>
      </p:sp>
      <p:sp>
        <p:nvSpPr>
          <p:cNvPr id="11" name="Rectangle 10"/>
          <p:cNvSpPr/>
          <p:nvPr/>
        </p:nvSpPr>
        <p:spPr>
          <a:xfrm>
            <a:off x="685800" y="1524000"/>
            <a:ext cx="61722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u="sng" dirty="0" smtClean="0"/>
              <a:t>SS6G7</a:t>
            </a:r>
            <a:r>
              <a:rPr lang="en-US" sz="1100" b="1" dirty="0" smtClean="0"/>
              <a:t> Locate selected features of Europe.</a:t>
            </a:r>
          </a:p>
          <a:p>
            <a:r>
              <a:rPr lang="en-US" sz="1100" dirty="0" smtClean="0"/>
              <a:t>a. Locate on a world and regional political-physical map: the Danube River, Rhine River,</a:t>
            </a:r>
          </a:p>
          <a:p>
            <a:r>
              <a:rPr lang="en-US" sz="1100" dirty="0" smtClean="0"/>
              <a:t>English Channel, Mediterranean Sea, European Plain, the Alps, Pyrenees, Ural Mountains,</a:t>
            </a:r>
          </a:p>
          <a:p>
            <a:r>
              <a:rPr lang="en-US" sz="1100" dirty="0" smtClean="0"/>
              <a:t>and Iberian Peninsula.</a:t>
            </a:r>
          </a:p>
          <a:p>
            <a:r>
              <a:rPr lang="en-US" sz="1100" b="1" dirty="0" smtClean="0"/>
              <a:t>b. Locate on a world and regional political-physical map the countries of France, Germany,</a:t>
            </a:r>
          </a:p>
          <a:p>
            <a:r>
              <a:rPr lang="en-US" sz="1100" b="1" dirty="0" smtClean="0"/>
              <a:t>Italy, Russia, Spain, Ukraine, and United Kingdom.</a:t>
            </a:r>
            <a:endParaRPr lang="en-US" sz="1100" b="1" dirty="0"/>
          </a:p>
        </p:txBody>
      </p:sp>
      <p:sp>
        <p:nvSpPr>
          <p:cNvPr id="12" name="Rectangle 11"/>
          <p:cNvSpPr/>
          <p:nvPr/>
        </p:nvSpPr>
        <p:spPr>
          <a:xfrm>
            <a:off x="685800" y="2590800"/>
            <a:ext cx="5257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u="sng" dirty="0" smtClean="0"/>
              <a:t>SS6G8 </a:t>
            </a:r>
            <a:r>
              <a:rPr lang="en-US" sz="1100" b="1" dirty="0" smtClean="0"/>
              <a:t>Explain environmental issues in Europe.</a:t>
            </a:r>
          </a:p>
          <a:p>
            <a:r>
              <a:rPr lang="en-US" sz="1100" dirty="0" smtClean="0"/>
              <a:t>a. Explain the causes and effects of acid rain in Germany.</a:t>
            </a:r>
          </a:p>
          <a:p>
            <a:r>
              <a:rPr lang="en-US" sz="1100" dirty="0" smtClean="0"/>
              <a:t>b. Explain the causes and effects of air pollution in the United Kingdom.</a:t>
            </a:r>
          </a:p>
          <a:p>
            <a:r>
              <a:rPr lang="en-US" sz="1100" dirty="0" smtClean="0"/>
              <a:t>c. Explain the causes and effects of the nuclear disaster in Chernobyl, Ukraine.</a:t>
            </a:r>
            <a:endParaRPr lang="en-US" sz="1100" dirty="0"/>
          </a:p>
        </p:txBody>
      </p:sp>
      <p:sp>
        <p:nvSpPr>
          <p:cNvPr id="13" name="Rectangle 12"/>
          <p:cNvSpPr/>
          <p:nvPr/>
        </p:nvSpPr>
        <p:spPr>
          <a:xfrm>
            <a:off x="685800" y="3352800"/>
            <a:ext cx="75438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u="sng" dirty="0" smtClean="0"/>
              <a:t>SS6G9 </a:t>
            </a:r>
            <a:r>
              <a:rPr lang="en-US" sz="1100" b="1" dirty="0" smtClean="0"/>
              <a:t>Explain the impact of location, climate, natural resources, and population distribution on Europe.</a:t>
            </a:r>
          </a:p>
          <a:p>
            <a:r>
              <a:rPr lang="en-US" sz="1100" dirty="0" smtClean="0"/>
              <a:t>a. Compare how the location, climate, and natural resources of Germany, the United Kingdom and Russia impact trade and affect where people live.</a:t>
            </a:r>
            <a:endParaRPr lang="en-US" sz="1100" dirty="0"/>
          </a:p>
        </p:txBody>
      </p:sp>
      <p:sp>
        <p:nvSpPr>
          <p:cNvPr id="14" name="Rectangle 13"/>
          <p:cNvSpPr/>
          <p:nvPr/>
        </p:nvSpPr>
        <p:spPr>
          <a:xfrm>
            <a:off x="685800" y="3886200"/>
            <a:ext cx="63246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u="sng" dirty="0" smtClean="0"/>
              <a:t>SS6G10</a:t>
            </a:r>
            <a:r>
              <a:rPr lang="en-US" sz="1100" b="1" dirty="0" smtClean="0"/>
              <a:t> Describe selected cultural characteristics of Europe.</a:t>
            </a:r>
          </a:p>
          <a:p>
            <a:r>
              <a:rPr lang="en-US" sz="1100" dirty="0" smtClean="0"/>
              <a:t>a. Describe the diversity of languages spoken within Europe.</a:t>
            </a:r>
          </a:p>
          <a:p>
            <a:r>
              <a:rPr lang="en-US" sz="1100" b="1" dirty="0" smtClean="0"/>
              <a:t>b. Identify the major religions in Europe: Judaism, Christianity, and Islam.</a:t>
            </a:r>
            <a:endParaRPr lang="en-US" sz="1100" b="1" dirty="0"/>
          </a:p>
        </p:txBody>
      </p:sp>
      <p:sp>
        <p:nvSpPr>
          <p:cNvPr id="15" name="Rectangle 14"/>
          <p:cNvSpPr/>
          <p:nvPr/>
        </p:nvSpPr>
        <p:spPr>
          <a:xfrm>
            <a:off x="685800" y="4495800"/>
            <a:ext cx="68580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u="sng" dirty="0" smtClean="0"/>
              <a:t>SS6CG3</a:t>
            </a:r>
            <a:r>
              <a:rPr lang="en-US" sz="1100" b="1" dirty="0" smtClean="0"/>
              <a:t> Compare and contrast various forms of government.</a:t>
            </a:r>
          </a:p>
          <a:p>
            <a:r>
              <a:rPr lang="en-US" sz="1100" dirty="0" smtClean="0"/>
              <a:t>a. Explain citizen participation in autocratic and democratic governments. [i.e., role of citizens in choosing the leaders of the United Kingdom (parliamentary democracy), Germany (parliamentary democracy), and Russia (presidential democracy)].</a:t>
            </a:r>
          </a:p>
          <a:p>
            <a:r>
              <a:rPr lang="en-US" sz="1100" b="1" dirty="0" smtClean="0"/>
              <a:t>b. Describe the two predominant forms of democratic governments: parliamentary and presidential.</a:t>
            </a:r>
            <a:endParaRPr lang="en-US" sz="1100" b="1" dirty="0"/>
          </a:p>
        </p:txBody>
      </p:sp>
      <p:sp>
        <p:nvSpPr>
          <p:cNvPr id="16" name="Rectangle 15"/>
          <p:cNvSpPr/>
          <p:nvPr/>
        </p:nvSpPr>
        <p:spPr>
          <a:xfrm>
            <a:off x="685800" y="5410200"/>
            <a:ext cx="7543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u="sng" dirty="0" smtClean="0"/>
              <a:t>SS6E7</a:t>
            </a:r>
            <a:r>
              <a:rPr lang="en-US" sz="1100" b="1" dirty="0" smtClean="0"/>
              <a:t> Analyze different economic systems.</a:t>
            </a:r>
          </a:p>
          <a:p>
            <a:r>
              <a:rPr lang="en-US" sz="1100" dirty="0" smtClean="0"/>
              <a:t>a. Compare how traditional, command, and market economies answer the economic questions of 1-what to produce, 2-how to produce, and 3-for whom to produce.</a:t>
            </a:r>
          </a:p>
          <a:p>
            <a:r>
              <a:rPr lang="en-US" sz="1100" dirty="0" smtClean="0"/>
              <a:t>b. Explain that countries have a mixed economic system located on a continuum between pure market and pure command.</a:t>
            </a:r>
          </a:p>
          <a:p>
            <a:r>
              <a:rPr lang="en-US" sz="1100" b="1" dirty="0" smtClean="0"/>
              <a:t>c. Compare the basic types of economic systems found in the United Kingdom, Germany, and Russia.</a:t>
            </a:r>
          </a:p>
          <a:p>
            <a:endParaRPr lang="en-US" sz="1100" b="1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1752600" y="381000"/>
            <a:ext cx="472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Social Studies Standards</a:t>
            </a:r>
            <a:endParaRPr lang="en-US" sz="32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371600"/>
            <a:ext cx="7467600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 smtClean="0"/>
              <a:t>SS6E9 Describe factors that influence economic growth and examine their presence or</a:t>
            </a:r>
          </a:p>
          <a:p>
            <a:r>
              <a:rPr lang="en-US" sz="1100" b="1" dirty="0" smtClean="0"/>
              <a:t>absence in the United Kingdom, Germany, and Russia.</a:t>
            </a:r>
          </a:p>
          <a:p>
            <a:r>
              <a:rPr lang="en-US" sz="1100" dirty="0" smtClean="0"/>
              <a:t>a. Evaluate how literacy rates affect the standard of living.</a:t>
            </a:r>
          </a:p>
          <a:p>
            <a:r>
              <a:rPr lang="en-US" sz="1100" b="1" dirty="0" smtClean="0"/>
              <a:t>b. Explain the relationship between investment in human capital goods (education and</a:t>
            </a:r>
          </a:p>
          <a:p>
            <a:r>
              <a:rPr lang="en-US" sz="1100" b="1" dirty="0" smtClean="0"/>
              <a:t>training) and gross domestic product (GDP per capita).</a:t>
            </a:r>
          </a:p>
          <a:p>
            <a:r>
              <a:rPr lang="en-US" sz="1100" b="1" dirty="0" smtClean="0"/>
              <a:t>c. Explain the relationship between investment in capital (factories, machinery, and</a:t>
            </a:r>
          </a:p>
          <a:p>
            <a:r>
              <a:rPr lang="en-US" sz="1100" b="1" dirty="0" smtClean="0"/>
              <a:t>technology) and gross domestic product (GDP per capita).</a:t>
            </a:r>
          </a:p>
          <a:p>
            <a:r>
              <a:rPr lang="en-US" sz="1100" dirty="0" smtClean="0"/>
              <a:t>d. Describe the role of natural resources in a country’s economy.</a:t>
            </a:r>
          </a:p>
          <a:p>
            <a:r>
              <a:rPr lang="en-US" sz="1100" dirty="0" smtClean="0"/>
              <a:t>e. Describe the role of entrepreneurship.</a:t>
            </a:r>
            <a:endParaRPr lang="en-US" sz="1100" dirty="0"/>
          </a:p>
        </p:txBody>
      </p:sp>
      <p:pic>
        <p:nvPicPr>
          <p:cNvPr id="4" name="Picture 3" descr="Europe_orthographic_Caucasus_Urals_boundary_(with_borders).sv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34200" y="228600"/>
            <a:ext cx="1752600" cy="17526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33400" y="229850"/>
            <a:ext cx="59436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u="sng" dirty="0" smtClean="0"/>
              <a:t>SS6E8 </a:t>
            </a:r>
            <a:r>
              <a:rPr lang="en-US" sz="1100" b="1" dirty="0" smtClean="0"/>
              <a:t>Analyze the benefits of and barriers to voluntary trade in Europe.</a:t>
            </a:r>
          </a:p>
          <a:p>
            <a:r>
              <a:rPr lang="en-US" sz="1100" b="1" dirty="0" smtClean="0"/>
              <a:t>a. Explain how specialization encourages trade between countries.</a:t>
            </a:r>
          </a:p>
          <a:p>
            <a:r>
              <a:rPr lang="en-US" sz="1100" dirty="0" smtClean="0"/>
              <a:t>b. Compare and contrast different types of trade barriers such as tariffs, quotas, and embargoes.</a:t>
            </a:r>
          </a:p>
          <a:p>
            <a:r>
              <a:rPr lang="en-US" sz="1100" dirty="0" smtClean="0"/>
              <a:t>c. Explain why international trade requires a system for exchanging currencies between nations.</a:t>
            </a:r>
          </a:p>
          <a:p>
            <a:r>
              <a:rPr lang="en-US" sz="1100" dirty="0" smtClean="0"/>
              <a:t>d. Describe the purpose of the European Union and the relationship between member nations.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Europe orthographic Caucasus Urals boundary (with borders)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 descr="Europe_orthographic_Caucasus_Urals_boundary_(with_borders).sv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34200" y="228600"/>
            <a:ext cx="1752600" cy="1752600"/>
          </a:xfrm>
          <a:prstGeom prst="rect">
            <a:avLst/>
          </a:prstGeom>
        </p:spPr>
      </p:pic>
      <p:sp>
        <p:nvSpPr>
          <p:cNvPr id="3076" name="AutoShape 4" descr="Europe continent is divided by country on globe - 13659592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8" name="AutoShape 6" descr="https://edoc.coe.int/10944/map-of-the-council-of-europe-47-member-state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0" name="AutoShape 8" descr="Children Looking at Glob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" name="AutoShape 10" descr="https://blog.edmentum.com/sites/blog.edmentum.com/files/styles/blog_image/public/images/EducationCityCrossCurricularActivities.png?itok=6jIscoD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85800" y="533400"/>
            <a:ext cx="6172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/>
              <a:t>SS6G7</a:t>
            </a:r>
            <a:r>
              <a:rPr lang="en-US" b="1" dirty="0" smtClean="0"/>
              <a:t> Locate selected features of Europe.</a:t>
            </a:r>
          </a:p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a. Locate on a world and regional political-physical map: the Danube River, Rhine River, English Channel, Mediterranean Sea, European Plain, the Alps, Pyrenees, Ural Mountains, and Iberian Peninsula.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b. Locate on a world and regional political-physical map the countries of France, Germany, Italy, Russia, Spain, Ukraine, and United Kingdom</a:t>
            </a:r>
            <a:r>
              <a:rPr lang="en-US" sz="1100" b="1" dirty="0" smtClean="0">
                <a:solidFill>
                  <a:srgbClr val="0070C0"/>
                </a:solidFill>
              </a:rPr>
              <a:t>.</a:t>
            </a:r>
            <a:endParaRPr lang="en-US" sz="1100" b="1" dirty="0">
              <a:solidFill>
                <a:srgbClr val="0070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2000" y="3810000"/>
            <a:ext cx="7848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/>
              <a:t>SS6G8 </a:t>
            </a:r>
            <a:r>
              <a:rPr lang="en-US" b="1" dirty="0" smtClean="0"/>
              <a:t>Explain environmental issues in Europe.</a:t>
            </a:r>
          </a:p>
          <a:p>
            <a:r>
              <a:rPr lang="en-US" dirty="0" smtClean="0"/>
              <a:t>a. Explain the causes and effects of acid rain in Germany.</a:t>
            </a:r>
          </a:p>
          <a:p>
            <a:r>
              <a:rPr lang="en-US" dirty="0" smtClean="0"/>
              <a:t>b. Explain the causes and effects of air pollution in the United Kingdom.</a:t>
            </a:r>
          </a:p>
          <a:p>
            <a:r>
              <a:rPr lang="en-US" dirty="0" smtClean="0"/>
              <a:t>c. Explain the causes and effects of the nuclear disaster in Chernobyl, Ukraine</a:t>
            </a:r>
            <a:r>
              <a:rPr lang="en-US" sz="1100" dirty="0" smtClean="0"/>
              <a:t>.</a:t>
            </a:r>
            <a:endParaRPr lang="en-US" sz="1100" dirty="0"/>
          </a:p>
        </p:txBody>
      </p:sp>
      <p:sp>
        <p:nvSpPr>
          <p:cNvPr id="14" name="Rectangle 13"/>
          <p:cNvSpPr/>
          <p:nvPr/>
        </p:nvSpPr>
        <p:spPr>
          <a:xfrm>
            <a:off x="762000" y="5181600"/>
            <a:ext cx="6324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smtClean="0"/>
              <a:t>SS6G10</a:t>
            </a:r>
            <a:r>
              <a:rPr lang="en-US" b="1" dirty="0" smtClean="0"/>
              <a:t> Describe selected cultural characteristics of Europe.</a:t>
            </a:r>
          </a:p>
          <a:p>
            <a:r>
              <a:rPr lang="en-US" dirty="0" smtClean="0"/>
              <a:t>a. Describe the diversity of languages spoken within Europe.</a:t>
            </a:r>
          </a:p>
          <a:p>
            <a:r>
              <a:rPr lang="en-US" b="1" dirty="0" smtClean="0"/>
              <a:t>b. Identify the major religions in Europe: Judaism, Christianity, and Islam.</a:t>
            </a:r>
            <a:endParaRPr lang="en-US" b="1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762000" y="3200400"/>
            <a:ext cx="670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urope-map-ma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" y="0"/>
            <a:ext cx="7772400" cy="678789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62000" y="1066800"/>
            <a:ext cx="1219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b="1" dirty="0" smtClean="0">
                <a:solidFill>
                  <a:srgbClr val="0070C0"/>
                </a:solidFill>
              </a:rPr>
              <a:t>locate </a:t>
            </a:r>
            <a:r>
              <a:rPr lang="en-US" sz="900" b="1" dirty="0" smtClean="0">
                <a:solidFill>
                  <a:srgbClr val="0070C0"/>
                </a:solidFill>
              </a:rPr>
              <a:t>on a world and regional political-physical map the countries of France, Germany, Italy, Russia, Spain, Ukraine, and United Kingdom.</a:t>
            </a:r>
            <a:endParaRPr lang="en-US" sz="900" dirty="0"/>
          </a:p>
        </p:txBody>
      </p:sp>
      <p:sp>
        <p:nvSpPr>
          <p:cNvPr id="4" name="5-Point Star 3"/>
          <p:cNvSpPr/>
          <p:nvPr/>
        </p:nvSpPr>
        <p:spPr>
          <a:xfrm>
            <a:off x="1447800" y="4876800"/>
            <a:ext cx="228600" cy="228600"/>
          </a:xfrm>
          <a:prstGeom prst="star5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6781800" y="1981200"/>
            <a:ext cx="228600" cy="228600"/>
          </a:xfrm>
          <a:prstGeom prst="star5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3429000" y="4724400"/>
            <a:ext cx="228600" cy="228600"/>
          </a:xfrm>
          <a:prstGeom prst="star5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3581400" y="3276600"/>
            <a:ext cx="228600" cy="228600"/>
          </a:xfrm>
          <a:prstGeom prst="star5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2590800" y="3886200"/>
            <a:ext cx="228600" cy="228600"/>
          </a:xfrm>
          <a:prstGeom prst="star5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5943600" y="3657600"/>
            <a:ext cx="228600" cy="228600"/>
          </a:xfrm>
          <a:prstGeom prst="star5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2362200" y="2667000"/>
            <a:ext cx="228600" cy="228600"/>
          </a:xfrm>
          <a:prstGeom prst="star5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urop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223157"/>
            <a:ext cx="7858125" cy="6010955"/>
          </a:xfrm>
          <a:prstGeom prst="rect">
            <a:avLst/>
          </a:prstGeom>
        </p:spPr>
      </p:pic>
      <p:sp>
        <p:nvSpPr>
          <p:cNvPr id="4" name="5-Point Star 3"/>
          <p:cNvSpPr/>
          <p:nvPr/>
        </p:nvSpPr>
        <p:spPr>
          <a:xfrm>
            <a:off x="5638800" y="2667000"/>
            <a:ext cx="228600" cy="2286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4343400" y="4495800"/>
            <a:ext cx="228600" cy="2286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7620000" y="1066800"/>
            <a:ext cx="228600" cy="2286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2286000" y="4724400"/>
            <a:ext cx="228600" cy="2286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990600" y="4876800"/>
            <a:ext cx="228600" cy="2286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38200" y="6258580"/>
            <a:ext cx="769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</a:rPr>
              <a:t>Locate on a world and regional political-physical map: the Danube River, Rhine River, English Channel, Mediterranean Sea, European Plain, the Alps, Pyrenees, Ural Mountains, and Iberian Peninsula.</a:t>
            </a:r>
            <a:endParaRPr lang="en-US" sz="1400" dirty="0"/>
          </a:p>
        </p:txBody>
      </p:sp>
      <p:sp>
        <p:nvSpPr>
          <p:cNvPr id="10" name="5-Point Star 9"/>
          <p:cNvSpPr/>
          <p:nvPr/>
        </p:nvSpPr>
        <p:spPr>
          <a:xfrm>
            <a:off x="1905000" y="3200400"/>
            <a:ext cx="228600" cy="2286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2819400" y="3352800"/>
            <a:ext cx="228600" cy="2286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2667000" y="5105400"/>
            <a:ext cx="228600" cy="2286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5-Point Star 12"/>
          <p:cNvSpPr/>
          <p:nvPr/>
        </p:nvSpPr>
        <p:spPr>
          <a:xfrm>
            <a:off x="4419600" y="2971800"/>
            <a:ext cx="228600" cy="2286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04800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Book Antiqua" pitchFamily="18" charset="0"/>
              </a:rPr>
              <a:t>Monday, August 22</a:t>
            </a:r>
            <a:endParaRPr lang="en-US" sz="2800" dirty="0">
              <a:latin typeface="Book Antiqu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066800"/>
            <a:ext cx="8458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Standard: </a:t>
            </a:r>
            <a:r>
              <a:rPr lang="en-US" sz="2400" u="sng" dirty="0" smtClean="0"/>
              <a:t>SS6G7</a:t>
            </a:r>
            <a:r>
              <a:rPr lang="en-US" sz="2400" dirty="0" smtClean="0"/>
              <a:t> Locate selected features of Europe.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0070C0"/>
                </a:solidFill>
              </a:rPr>
              <a:t>Learning Target: </a:t>
            </a:r>
            <a:r>
              <a:rPr lang="en-US" sz="2400" b="1" dirty="0" smtClean="0"/>
              <a:t>I can locate select features of Europe.</a:t>
            </a:r>
          </a:p>
          <a:p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Warm-up:  </a:t>
            </a:r>
            <a:r>
              <a:rPr lang="en-US" sz="2400" dirty="0" smtClean="0"/>
              <a:t>Silent Reading (Scholastic Magazine).</a:t>
            </a:r>
          </a:p>
          <a:p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Work Session: </a:t>
            </a:r>
            <a:r>
              <a:rPr lang="en-US" sz="2400" dirty="0" smtClean="0"/>
              <a:t>Direct Instruction; students will take notes and view maps of Europe; Brain Wrinkle.</a:t>
            </a:r>
          </a:p>
          <a:p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Closing:  </a:t>
            </a:r>
            <a:r>
              <a:rPr lang="en-US" sz="2400" dirty="0" smtClean="0"/>
              <a:t>Think-pair- Share</a:t>
            </a:r>
          </a:p>
          <a:p>
            <a:endParaRPr lang="en-US" sz="2400" dirty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Reminders:  </a:t>
            </a:r>
            <a:r>
              <a:rPr lang="en-US" sz="2400" dirty="0" smtClean="0"/>
              <a:t>Quiz on Friday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04800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Book Antiqua" pitchFamily="18" charset="0"/>
              </a:rPr>
              <a:t>Tuesday, August 23</a:t>
            </a:r>
            <a:endParaRPr lang="en-US" sz="2800" dirty="0">
              <a:latin typeface="Book Antiqu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066800"/>
            <a:ext cx="8458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Standard: </a:t>
            </a:r>
            <a:r>
              <a:rPr lang="en-US" sz="2400" u="sng" dirty="0" smtClean="0"/>
              <a:t>SS6G7</a:t>
            </a:r>
            <a:r>
              <a:rPr lang="en-US" sz="2400" dirty="0" smtClean="0"/>
              <a:t> Locate selected features of Europe.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0070C0"/>
                </a:solidFill>
              </a:rPr>
              <a:t>Learning Target: </a:t>
            </a:r>
            <a:r>
              <a:rPr lang="en-US" sz="2400" dirty="0" smtClean="0"/>
              <a:t>I can locate select features of Europe.</a:t>
            </a:r>
          </a:p>
          <a:p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Warm-up:  </a:t>
            </a:r>
            <a:r>
              <a:rPr lang="en-US" sz="2400" dirty="0" smtClean="0"/>
              <a:t>Silent Reading (Scholastic Magazine).</a:t>
            </a:r>
          </a:p>
          <a:p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Work Session: </a:t>
            </a:r>
            <a:r>
              <a:rPr lang="en-US" sz="2400" dirty="0" smtClean="0"/>
              <a:t>Students will work on Study Guide with partner; Board Game; Video; Brain Wrinkles</a:t>
            </a:r>
          </a:p>
          <a:p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Closing:  </a:t>
            </a:r>
            <a:r>
              <a:rPr lang="en-US" sz="2400" dirty="0" smtClean="0"/>
              <a:t>Teacher Summary</a:t>
            </a:r>
          </a:p>
          <a:p>
            <a:endParaRPr lang="en-US" sz="2400" dirty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Reminders:  </a:t>
            </a:r>
            <a:r>
              <a:rPr lang="en-US" sz="2400" dirty="0" smtClean="0"/>
              <a:t>Quiz on Friday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04800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Book Antiqua" pitchFamily="18" charset="0"/>
              </a:rPr>
              <a:t>Wednesday, August 24</a:t>
            </a:r>
            <a:endParaRPr lang="en-US" sz="2800" dirty="0">
              <a:latin typeface="Book Antiqu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066800"/>
            <a:ext cx="84582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Standard: </a:t>
            </a:r>
            <a:r>
              <a:rPr lang="en-US" sz="2400" u="sng" dirty="0" smtClean="0"/>
              <a:t>SS6G7</a:t>
            </a:r>
            <a:r>
              <a:rPr lang="en-US" sz="2400" dirty="0" smtClean="0"/>
              <a:t> Locate selected features of Europe.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0070C0"/>
                </a:solidFill>
              </a:rPr>
              <a:t>Learning Target: </a:t>
            </a:r>
            <a:r>
              <a:rPr lang="en-US" sz="2400" dirty="0" smtClean="0"/>
              <a:t>I can locate select features of Europe.</a:t>
            </a:r>
          </a:p>
          <a:p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Warm-up:  </a:t>
            </a:r>
            <a:r>
              <a:rPr lang="en-US" sz="2400" dirty="0" smtClean="0"/>
              <a:t>Color Code Europe Map; Trace each county separately</a:t>
            </a:r>
          </a:p>
          <a:p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Work Session: </a:t>
            </a:r>
            <a:r>
              <a:rPr lang="en-US" sz="2400" dirty="0" smtClean="0"/>
              <a:t>Guided Instruction; students will research each country and physical feature (flip book or graphic organizer); Introduce Environmental Issues and major religion; Brain Wrinkle</a:t>
            </a:r>
          </a:p>
          <a:p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Closing:  </a:t>
            </a:r>
            <a:r>
              <a:rPr lang="en-US" sz="2400" dirty="0" smtClean="0"/>
              <a:t>Think-pair- Share</a:t>
            </a:r>
          </a:p>
          <a:p>
            <a:endParaRPr lang="en-US" sz="2400" dirty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Reminders:  </a:t>
            </a:r>
            <a:r>
              <a:rPr lang="en-US" sz="2400" dirty="0" smtClean="0"/>
              <a:t>Quiz on Friday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04800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Book Antiqua" pitchFamily="18" charset="0"/>
              </a:rPr>
              <a:t>Thursday, August 25</a:t>
            </a:r>
            <a:endParaRPr lang="en-US" sz="2800" dirty="0">
              <a:latin typeface="Book Antiqu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066800"/>
            <a:ext cx="84582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Standard: </a:t>
            </a:r>
            <a:r>
              <a:rPr lang="en-US" sz="2400" u="sng" dirty="0" smtClean="0"/>
              <a:t>SS6G7</a:t>
            </a:r>
            <a:r>
              <a:rPr lang="en-US" sz="2400" dirty="0" smtClean="0"/>
              <a:t> Locate selected features of Europe.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0070C0"/>
                </a:solidFill>
              </a:rPr>
              <a:t>Learning Target: </a:t>
            </a:r>
            <a:r>
              <a:rPr lang="en-US" sz="2400" dirty="0" smtClean="0"/>
              <a:t>I can locate select features of Europe.</a:t>
            </a:r>
          </a:p>
          <a:p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Warm-up: </a:t>
            </a:r>
            <a:r>
              <a:rPr lang="en-US" sz="2400" dirty="0" smtClean="0"/>
              <a:t>Color Code Europe Map; Trace each county separately</a:t>
            </a:r>
          </a:p>
          <a:p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Work Session: </a:t>
            </a:r>
            <a:r>
              <a:rPr lang="en-US" sz="2400" dirty="0" smtClean="0"/>
              <a:t>Video; Class review of Map Study Guide; Environmental Issues and major religion; Board Game; Brain Wrinkle</a:t>
            </a:r>
          </a:p>
          <a:p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Closing: </a:t>
            </a:r>
            <a:r>
              <a:rPr lang="en-US" sz="2400" dirty="0" smtClean="0"/>
              <a:t>Ticket out the Door</a:t>
            </a:r>
          </a:p>
          <a:p>
            <a:endParaRPr lang="en-US" sz="2400" dirty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Reminders:  </a:t>
            </a:r>
            <a:r>
              <a:rPr lang="en-US" sz="2400" dirty="0" smtClean="0"/>
              <a:t>Quiz on Friday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04800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Book Antiqua" pitchFamily="18" charset="0"/>
              </a:rPr>
              <a:t>Friday, August 26</a:t>
            </a:r>
            <a:endParaRPr lang="en-US" sz="2800" dirty="0">
              <a:latin typeface="Book Antiqua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066800"/>
            <a:ext cx="84582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Standard: </a:t>
            </a:r>
            <a:r>
              <a:rPr lang="en-US" sz="2400" u="sng" dirty="0" smtClean="0"/>
              <a:t>SS6G7</a:t>
            </a:r>
            <a:r>
              <a:rPr lang="en-US" sz="2400" dirty="0" smtClean="0"/>
              <a:t> Locate selected features of Europe.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0070C0"/>
                </a:solidFill>
              </a:rPr>
              <a:t>Learning Target:</a:t>
            </a:r>
            <a:r>
              <a:rPr lang="en-US" sz="2400" dirty="0" smtClean="0"/>
              <a:t> I can locate select features of Europe.</a:t>
            </a:r>
          </a:p>
          <a:p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Warm-up:  S</a:t>
            </a:r>
            <a:r>
              <a:rPr lang="en-US" sz="2400" dirty="0" smtClean="0"/>
              <a:t>ilent Reading (Library Book).</a:t>
            </a:r>
          </a:p>
          <a:p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Work Session: </a:t>
            </a:r>
            <a:r>
              <a:rPr lang="en-US" sz="2400" dirty="0" smtClean="0"/>
              <a:t>Make a Virtual Field Trip for SSG7, G8, G10</a:t>
            </a:r>
          </a:p>
          <a:p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Closing:  </a:t>
            </a:r>
            <a:r>
              <a:rPr lang="en-US" sz="2400" dirty="0" smtClean="0"/>
              <a:t>Think-pair- Share</a:t>
            </a:r>
          </a:p>
          <a:p>
            <a:endParaRPr lang="en-US" sz="2400" dirty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Reminders:  </a:t>
            </a:r>
            <a:r>
              <a:rPr lang="en-US" sz="2400" dirty="0" smtClean="0"/>
              <a:t>Quiz on Friday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TV</Template>
  <TotalTime>702</TotalTime>
  <Words>1160</Words>
  <Application>Microsoft Office PowerPoint</Application>
  <PresentationFormat>On-screen Show (4:3)</PresentationFormat>
  <Paragraphs>132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TV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Sylvia Porter</dc:creator>
  <cp:lastModifiedBy>Sylvia Porter</cp:lastModifiedBy>
  <cp:revision>21</cp:revision>
  <dcterms:created xsi:type="dcterms:W3CDTF">2022-08-17T19:01:48Z</dcterms:created>
  <dcterms:modified xsi:type="dcterms:W3CDTF">2022-08-21T01:50:18Z</dcterms:modified>
</cp:coreProperties>
</file>